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72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8" r:id="rId18"/>
    <p:sldId id="294" r:id="rId19"/>
    <p:sldId id="295" r:id="rId20"/>
    <p:sldId id="296" r:id="rId21"/>
    <p:sldId id="297" r:id="rId22"/>
    <p:sldId id="293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83" d="100"/>
          <a:sy n="83" d="100"/>
        </p:scale>
        <p:origin x="48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2568" y="3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3/25/2017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3/25/2017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(behind California and New Mexico)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Collin College</a:t>
            </a:r>
            <a:r>
              <a:rPr lang="en-US" b="1" baseline="0" dirty="0" smtClean="0"/>
              <a:t> Tuition and Fee Number </a:t>
            </a:r>
            <a:r>
              <a:rPr lang="en-US" baseline="0" dirty="0" smtClean="0"/>
              <a:t>is about $635 for 15 SCH (semester credit hours)….SECOND LOWEST IN THE STATE!!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5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Collin College</a:t>
            </a:r>
            <a:r>
              <a:rPr lang="en-US" b="1" baseline="0" dirty="0" smtClean="0"/>
              <a:t> Tuition and Fee Number </a:t>
            </a:r>
            <a:r>
              <a:rPr lang="en-US" baseline="0" dirty="0" smtClean="0"/>
              <a:t>is about $635 for 15 SCH (semester credit hours)….SECOND LOWEST IN THE STATE!!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3/25/2017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cb.state.tx.us/reports/DocFetch.cfm?DocID=9306&amp;Format=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</a:t>
            </a:r>
            <a:r>
              <a:rPr lang="en-US" dirty="0" smtClean="0"/>
              <a:t>Colleges</a:t>
            </a:r>
            <a:br>
              <a:rPr lang="en-US" dirty="0" smtClean="0"/>
            </a:br>
            <a:r>
              <a:rPr lang="en-US" dirty="0" smtClean="0"/>
              <a:t>Leading </a:t>
            </a:r>
            <a:r>
              <a:rPr lang="en-US" dirty="0" smtClean="0"/>
              <a:t>the Way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effectLst>
                  <a:glow rad="165100">
                    <a:schemeClr val="bg1">
                      <a:alpha val="51000"/>
                    </a:schemeClr>
                  </a:glow>
                </a:effectLst>
                <a:latin typeface="Franklin Gothic Medium"/>
                <a:cs typeface="Franklin Gothic Medium"/>
              </a:rPr>
              <a:t>Dr</a:t>
            </a:r>
            <a:r>
              <a:rPr lang="en-US" sz="4400" i="1" dirty="0">
                <a:effectLst>
                  <a:glow rad="165100">
                    <a:schemeClr val="bg1">
                      <a:alpha val="51000"/>
                    </a:schemeClr>
                  </a:glow>
                </a:effectLst>
                <a:latin typeface="Franklin Gothic Medium"/>
                <a:cs typeface="Franklin Gothic Medium"/>
              </a:rPr>
              <a:t>. Raj </a:t>
            </a:r>
            <a:r>
              <a:rPr lang="en-US" sz="4400" i="1" dirty="0" smtClean="0">
                <a:effectLst>
                  <a:glow rad="165100">
                    <a:schemeClr val="bg1">
                      <a:alpha val="51000"/>
                    </a:schemeClr>
                  </a:glow>
                </a:effectLst>
                <a:latin typeface="Franklin Gothic Medium"/>
                <a:cs typeface="Franklin Gothic Medium"/>
              </a:rPr>
              <a:t>Menon</a:t>
            </a:r>
          </a:p>
          <a:p>
            <a:r>
              <a:rPr lang="en-US" sz="4400" i="1" dirty="0" smtClean="0">
                <a:effectLst>
                  <a:glow rad="165100">
                    <a:schemeClr val="bg1">
                      <a:alpha val="51000"/>
                    </a:schemeClr>
                  </a:glow>
                </a:effectLst>
                <a:latin typeface="Franklin Gothic Medium"/>
                <a:cs typeface="Franklin Gothic Medium"/>
              </a:rPr>
              <a:t>Trustee</a:t>
            </a:r>
            <a:r>
              <a:rPr lang="en-US" sz="4400" i="1" dirty="0">
                <a:effectLst>
                  <a:glow rad="165100">
                    <a:schemeClr val="bg1">
                      <a:alpha val="51000"/>
                    </a:schemeClr>
                  </a:glow>
                </a:effectLst>
                <a:latin typeface="Franklin Gothic Medium"/>
                <a:cs typeface="Franklin Gothic Medium"/>
              </a:rPr>
              <a:t>, Collin College</a:t>
            </a:r>
          </a:p>
          <a:p>
            <a:endParaRPr lang="en-US" sz="4399" dirty="0"/>
          </a:p>
        </p:txBody>
      </p:sp>
    </p:spTree>
    <p:extLst>
      <p:ext uri="{BB962C8B-B14F-4D97-AF65-F5344CB8AC3E}">
        <p14:creationId xmlns:p14="http://schemas.microsoft.com/office/powerpoint/2010/main" val="41623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Elements of Traditional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Although </a:t>
            </a:r>
            <a:r>
              <a:rPr lang="en-US" dirty="0" smtClean="0"/>
              <a:t>2-year colleges </a:t>
            </a:r>
            <a:r>
              <a:rPr lang="en-US" dirty="0"/>
              <a:t>may not have always provided the same environment as a full 4-year university or </a:t>
            </a:r>
            <a:r>
              <a:rPr lang="en-US" dirty="0" smtClean="0"/>
              <a:t>college, this is changing…</a:t>
            </a:r>
          </a:p>
          <a:p>
            <a:r>
              <a:rPr lang="en-US" dirty="0" smtClean="0"/>
              <a:t>Nearly one quarter of community colleges offer dorms.</a:t>
            </a:r>
          </a:p>
          <a:p>
            <a:r>
              <a:rPr lang="en-US" dirty="0" smtClean="0"/>
              <a:t>Extra-curricular activities, scholarships and networking opportunities are becoming more available</a:t>
            </a:r>
            <a:endParaRPr lang="en-US" dirty="0"/>
          </a:p>
        </p:txBody>
      </p:sp>
      <p:pic>
        <p:nvPicPr>
          <p:cNvPr id="8194" name="Picture 2" descr="students moving into halls&#10;&#10;**dog image is my own**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96" y="2362200"/>
            <a:ext cx="4806646" cy="31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Personalized Attention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Smaller class sizes means more personalized attention and one-on-one time with instructors</a:t>
            </a:r>
          </a:p>
          <a:p>
            <a:r>
              <a:rPr lang="en-US" dirty="0" smtClean="0"/>
              <a:t>This can be a big plus for some students who thrive at their own pace and like to ask plenty of questions as they go</a:t>
            </a:r>
            <a:endParaRPr lang="en-US" dirty="0"/>
          </a:p>
        </p:txBody>
      </p:sp>
      <p:pic>
        <p:nvPicPr>
          <p:cNvPr id="9218" name="Picture 2" descr="A teacher helping his students in class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3027"/>
            <a:ext cx="5078413" cy="33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Professional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Career progress is often tied to advanced degrees and skill development, usually through expensive graduate school programs.</a:t>
            </a:r>
          </a:p>
          <a:p>
            <a:r>
              <a:rPr lang="en-US" dirty="0" smtClean="0"/>
              <a:t>Community colleges can help student get professional certifications in many fields, such as healthcare, IT, electronics, etc.</a:t>
            </a:r>
            <a:endParaRPr lang="en-US" dirty="0"/>
          </a:p>
        </p:txBody>
      </p:sp>
      <p:pic>
        <p:nvPicPr>
          <p:cNvPr id="10242" name="Picture 2" descr="A woman at her desk with certificates behind her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273028"/>
            <a:ext cx="5078412" cy="333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Online Class Options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colleges, like Collin College, have expanded online offerings to entice more students</a:t>
            </a:r>
          </a:p>
          <a:p>
            <a:r>
              <a:rPr lang="en-US" dirty="0" smtClean="0"/>
              <a:t>This includes training professors to be available at odd hours, and tailoring programs to fit local, regional industry needs</a:t>
            </a:r>
          </a:p>
          <a:p>
            <a:r>
              <a:rPr lang="en-US" dirty="0" smtClean="0"/>
              <a:t>Credits can potentially be used towards a four-year degree</a:t>
            </a:r>
            <a:endParaRPr lang="en-US" dirty="0"/>
          </a:p>
        </p:txBody>
      </p:sp>
      <p:pic>
        <p:nvPicPr>
          <p:cNvPr id="11266" name="Picture 2" descr="A girl in her room using her laptop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3027"/>
            <a:ext cx="5078413" cy="33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60X30TX Higher Education Strategic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Texas has now launched </a:t>
            </a:r>
            <a:r>
              <a:rPr lang="en-US" u="sng" dirty="0" smtClean="0">
                <a:hlinkClick r:id="rId2"/>
              </a:rPr>
              <a:t>60x30TX</a:t>
            </a:r>
            <a:r>
              <a:rPr lang="en-US" dirty="0" smtClean="0"/>
              <a:t>, the new higher education strategic plan which aims to position Texas among the highest achieving states in the country and maintain its global competitiveness. </a:t>
            </a:r>
          </a:p>
          <a:p>
            <a:r>
              <a:rPr lang="en-US" i="1" dirty="0" smtClean="0"/>
              <a:t>60x30TX</a:t>
            </a:r>
            <a:r>
              <a:rPr lang="en-US" dirty="0" smtClean="0"/>
              <a:t> is entirely student-centered: its overarching goal is that 60 percent of young adults (25-34) in Texas will hold some type of postsecondary credential by 2030. </a:t>
            </a:r>
          </a:p>
          <a:p>
            <a:r>
              <a:rPr lang="en-US" dirty="0" smtClean="0"/>
              <a:t>It also proposes that these graduates will have marketable skills regardless of major and that, statewide, students will not graduate with debt exceeding 60 percent of their first-year wages.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Texas community colleges rank third in the nation in </a:t>
            </a:r>
            <a:r>
              <a:rPr lang="en-US" b="1" u="sng" dirty="0">
                <a:solidFill>
                  <a:schemeClr val="tx1"/>
                </a:solidFill>
              </a:rPr>
              <a:t>affordability</a:t>
            </a:r>
            <a:r>
              <a:rPr lang="en-US" dirty="0">
                <a:solidFill>
                  <a:schemeClr val="tx1"/>
                </a:solidFill>
              </a:rPr>
              <a:t> among community college </a:t>
            </a:r>
            <a:r>
              <a:rPr lang="en-US" dirty="0" smtClean="0">
                <a:solidFill>
                  <a:schemeClr val="tx1"/>
                </a:solidFill>
              </a:rPr>
              <a:t>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Community Colleges are Affordable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517"/>
          <a:stretch/>
        </p:blipFill>
        <p:spPr>
          <a:xfrm>
            <a:off x="1446212" y="1447800"/>
            <a:ext cx="8534400" cy="529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23" t="24033" r="3043" b="10485"/>
          <a:stretch/>
        </p:blipFill>
        <p:spPr>
          <a:xfrm>
            <a:off x="1370012" y="1472721"/>
            <a:ext cx="9291145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Community Colleges serve the state at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college growth – 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number of students completing </a:t>
            </a:r>
            <a:r>
              <a:rPr lang="en-US" b="1" dirty="0"/>
              <a:t>credentials</a:t>
            </a:r>
            <a:r>
              <a:rPr lang="en-US" dirty="0"/>
              <a:t> (certificates and associate degrees) at a Texas community college has </a:t>
            </a:r>
            <a:r>
              <a:rPr lang="en-US" b="1" u="sng" dirty="0"/>
              <a:t>increased by 47% since 2010</a:t>
            </a:r>
            <a:r>
              <a:rPr lang="en-US" dirty="0"/>
              <a:t>, putting more Texans to work in jobs that pay well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number of students </a:t>
            </a:r>
            <a:r>
              <a:rPr lang="en-US" b="1" dirty="0"/>
              <a:t>transferring to universities </a:t>
            </a:r>
            <a:r>
              <a:rPr lang="en-US" dirty="0"/>
              <a:t>from community colleges has </a:t>
            </a:r>
            <a:r>
              <a:rPr lang="en-US" b="1" u="sng" dirty="0"/>
              <a:t>increased by 28%</a:t>
            </a:r>
            <a:r>
              <a:rPr lang="en-US" u="sng" dirty="0"/>
              <a:t> </a:t>
            </a:r>
            <a:r>
              <a:rPr lang="en-US" dirty="0"/>
              <a:t>since 2010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And community colleges now serve </a:t>
            </a:r>
            <a:r>
              <a:rPr lang="en-US" b="1" u="sng" dirty="0"/>
              <a:t>more than 120,000 high school students</a:t>
            </a:r>
            <a:r>
              <a:rPr lang="en-US" b="1" dirty="0"/>
              <a:t> </a:t>
            </a:r>
            <a:r>
              <a:rPr lang="en-US" dirty="0"/>
              <a:t>each school year though </a:t>
            </a:r>
            <a:r>
              <a:rPr lang="en-US" b="1" u="sng" dirty="0"/>
              <a:t>dual credit opportunities</a:t>
            </a:r>
            <a:r>
              <a:rPr lang="en-US" dirty="0"/>
              <a:t> across the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traditional 4-year college experience isn’t for </a:t>
            </a:r>
            <a:r>
              <a:rPr lang="en-US" dirty="0" smtClean="0"/>
              <a:t>everyone…</a:t>
            </a:r>
            <a:endParaRPr lang="en-US" dirty="0"/>
          </a:p>
        </p:txBody>
      </p:sp>
      <p:pic>
        <p:nvPicPr>
          <p:cNvPr id="1026" name="Picture 2" descr="A group of students work together on a project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273027"/>
            <a:ext cx="5078413" cy="33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students aren’t sure what they want to study</a:t>
            </a:r>
          </a:p>
          <a:p>
            <a:r>
              <a:rPr lang="en-US" dirty="0" smtClean="0"/>
              <a:t> Others are looking for a more affordable education</a:t>
            </a:r>
          </a:p>
          <a:p>
            <a:r>
              <a:rPr lang="en-US" dirty="0" smtClean="0"/>
              <a:t>Community colleges can be good options for students in these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Reasons to Attend a Community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Travis Mitchell, US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Money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Paying for college is a big consideration, and annual tuition and fees at 4-year institutions can soar to tens of thousands of dollars</a:t>
            </a:r>
          </a:p>
          <a:p>
            <a:r>
              <a:rPr lang="en-US" dirty="0" smtClean="0"/>
              <a:t>This can lead to mounds of student loan borrowing and debt</a:t>
            </a:r>
          </a:p>
          <a:p>
            <a:r>
              <a:rPr lang="en-US" dirty="0" smtClean="0"/>
              <a:t>Many community colleges charge around $1,000 for “in-state” tuition.  Collin College is even lower!</a:t>
            </a:r>
            <a:endParaRPr lang="en-US" dirty="0"/>
          </a:p>
        </p:txBody>
      </p:sp>
      <p:pic>
        <p:nvPicPr>
          <p:cNvPr id="2050" name="Picture 2" descr="mini graduation cap on mon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3027"/>
            <a:ext cx="5078413" cy="33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9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Academic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Attending a community college can be a good way for some students to ease into the world of higher education and learn at their own pace</a:t>
            </a:r>
          </a:p>
          <a:p>
            <a:r>
              <a:rPr lang="en-US" dirty="0" smtClean="0"/>
              <a:t>Especially true for those who struggled in high school or unsure if they want to make the significant time and money investment in college</a:t>
            </a:r>
          </a:p>
        </p:txBody>
      </p:sp>
      <p:pic>
        <p:nvPicPr>
          <p:cNvPr id="3074" name="Picture 2" descr="Prospective business school students should make sure they're strong in algebra before taking the GMAT, experts say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273028"/>
            <a:ext cx="5078412" cy="333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8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Financial Aid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Community college students are eligible for financial aid as well.</a:t>
            </a:r>
          </a:p>
          <a:p>
            <a:r>
              <a:rPr lang="en-US" dirty="0" smtClean="0"/>
              <a:t>Federal student loans require students to be enrolled half-time – about six credit hours or two courses</a:t>
            </a:r>
          </a:p>
          <a:p>
            <a:r>
              <a:rPr lang="en-US" dirty="0" smtClean="0"/>
              <a:t>Students just need to make sure they don’t drop out of classes or they risk losing their financial aid award</a:t>
            </a:r>
            <a:endParaRPr lang="en-US" dirty="0"/>
          </a:p>
        </p:txBody>
      </p:sp>
      <p:pic>
        <p:nvPicPr>
          <p:cNvPr id="4098" name="Picture 2" descr="https://www.usnews.com/dims4/USNEWS/55075d4/2147483647/thumbnail/640x420/quality/85/?url=%2Fcmsmedia%2F46%2Fd4%2F0bea54654d29929375ede49054af%2F141219-pfcquizfafs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3027"/>
            <a:ext cx="5078413" cy="33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School-Life Balance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About 60% of community college students attend school part-time, so anyone taking one or two classes at a time will not feel out of place</a:t>
            </a:r>
          </a:p>
          <a:p>
            <a:r>
              <a:rPr lang="en-US" dirty="0" smtClean="0"/>
              <a:t>Good option for non-traditional students like parents and older students who wish to balance school with family or work obligations</a:t>
            </a:r>
            <a:endParaRPr lang="en-US" dirty="0"/>
          </a:p>
        </p:txBody>
      </p:sp>
      <p:pic>
        <p:nvPicPr>
          <p:cNvPr id="5124" name="Picture 4" descr="A mother and daughter bake a pie together in their kitchen at home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68" y="2286000"/>
            <a:ext cx="5038876" cy="3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STEM Education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Associate degree programs in Science, Technology, Education, Mathematics – which are in high demand by employers</a:t>
            </a:r>
          </a:p>
          <a:p>
            <a:r>
              <a:rPr lang="en-US" dirty="0" smtClean="0"/>
              <a:t>These degrees can support a student as they work their way up to a career</a:t>
            </a:r>
            <a:endParaRPr lang="en-US" dirty="0"/>
          </a:p>
        </p:txBody>
      </p:sp>
      <p:pic>
        <p:nvPicPr>
          <p:cNvPr id="6146" name="Picture 2" descr="An engineering student examines a circui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273028"/>
            <a:ext cx="5078412" cy="333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Transfer Agreements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Many two-year schools offer admissions / transfer agreements with public colleges that allow qualified students to transfer their credits toward earning a bachelor’s degree.</a:t>
            </a:r>
          </a:p>
          <a:p>
            <a:r>
              <a:rPr lang="en-US" dirty="0" smtClean="0"/>
              <a:t>Same degree, lower cost.</a:t>
            </a:r>
            <a:endParaRPr lang="en-US" dirty="0"/>
          </a:p>
        </p:txBody>
      </p:sp>
      <p:pic>
        <p:nvPicPr>
          <p:cNvPr id="7170" name="Picture 2" descr="tax form analyz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3027"/>
            <a:ext cx="5078413" cy="33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purl.org/dc/terms/"/>
    <ds:schemaRef ds:uri="4873beb7-5857-4685-be1f-d57550cc96cc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98</TotalTime>
  <Words>715</Words>
  <Application>Microsoft Office PowerPoint</Application>
  <PresentationFormat>Custom</PresentationFormat>
  <Paragraphs>62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Franklin Gothic Medium</vt:lpstr>
      <vt:lpstr>Tech 16x9</vt:lpstr>
      <vt:lpstr>Community Colleges Leading the Way in Texas</vt:lpstr>
      <vt:lpstr>The traditional 4-year college experience isn’t for everyone…</vt:lpstr>
      <vt:lpstr>10 Reasons to Attend a Community College</vt:lpstr>
      <vt:lpstr>1. Money</vt:lpstr>
      <vt:lpstr>2. Academic Flexibility</vt:lpstr>
      <vt:lpstr>3. Financial Aid</vt:lpstr>
      <vt:lpstr>4. School-Life Balance</vt:lpstr>
      <vt:lpstr>5. STEM Education Opportunities</vt:lpstr>
      <vt:lpstr>6. Transfer Agreements</vt:lpstr>
      <vt:lpstr>7. Elements of Traditional Colleges</vt:lpstr>
      <vt:lpstr>8. Personalized Attention</vt:lpstr>
      <vt:lpstr>9. Professional Certificates</vt:lpstr>
      <vt:lpstr>10. Online Class Options</vt:lpstr>
      <vt:lpstr>60X30TX Higher Education Strategic Plan</vt:lpstr>
      <vt:lpstr>Texas community colleges rank third in the nation in affordability among community college systems</vt:lpstr>
      <vt:lpstr>Texas Community Colleges are Affordable</vt:lpstr>
      <vt:lpstr>Texas Community Colleges serve the state at scale</vt:lpstr>
      <vt:lpstr>Community college growth – by the numbers</vt:lpstr>
      <vt:lpstr>Thank you! </vt:lpstr>
    </vt:vector>
  </TitlesOfParts>
  <Company>Collin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Colleges – Leading the Way in Texas</dc:title>
  <dc:creator>Raj Menon</dc:creator>
  <cp:lastModifiedBy>Raj Menon</cp:lastModifiedBy>
  <cp:revision>11</cp:revision>
  <dcterms:created xsi:type="dcterms:W3CDTF">2017-03-25T04:52:35Z</dcterms:created>
  <dcterms:modified xsi:type="dcterms:W3CDTF">2017-03-25T17:00:02Z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